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895D964-7188-439A-BDDC-F27C94459117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E5726D6-949B-4788-A2B8-E13E9BE7ED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5D964-7188-439A-BDDC-F27C94459117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26D6-949B-4788-A2B8-E13E9BE7ED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5D964-7188-439A-BDDC-F27C94459117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26D6-949B-4788-A2B8-E13E9BE7ED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895D964-7188-439A-BDDC-F27C94459117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26D6-949B-4788-A2B8-E13E9BE7ED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895D964-7188-439A-BDDC-F27C94459117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E5726D6-949B-4788-A2B8-E13E9BE7EDE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895D964-7188-439A-BDDC-F27C94459117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E5726D6-949B-4788-A2B8-E13E9BE7ED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895D964-7188-439A-BDDC-F27C94459117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E5726D6-949B-4788-A2B8-E13E9BE7ED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5D964-7188-439A-BDDC-F27C94459117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26D6-949B-4788-A2B8-E13E9BE7ED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895D964-7188-439A-BDDC-F27C94459117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E5726D6-949B-4788-A2B8-E13E9BE7ED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895D964-7188-439A-BDDC-F27C94459117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E5726D6-949B-4788-A2B8-E13E9BE7ED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895D964-7188-439A-BDDC-F27C94459117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E5726D6-949B-4788-A2B8-E13E9BE7ED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895D964-7188-439A-BDDC-F27C94459117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E5726D6-949B-4788-A2B8-E13E9BE7ED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7246166" cy="5224480"/>
          </a:xfrm>
        </p:spPr>
        <p:txBody>
          <a:bodyPr>
            <a:noAutofit/>
          </a:bodyPr>
          <a:lstStyle/>
          <a:p>
            <a:r>
              <a:rPr lang="sr-Latn-RS" sz="9600" dirty="0">
                <a:latin typeface="Algerian" pitchFamily="82" charset="0"/>
              </a:rPr>
              <a:t>THIS </a:t>
            </a:r>
            <a:br>
              <a:rPr lang="sr-Latn-RS" sz="9600" dirty="0">
                <a:latin typeface="Algerian" pitchFamily="82" charset="0"/>
              </a:rPr>
            </a:br>
            <a:r>
              <a:rPr lang="sr-Latn-RS" sz="9600" dirty="0">
                <a:latin typeface="Algerian" pitchFamily="82" charset="0"/>
              </a:rPr>
              <a:t>IS </a:t>
            </a:r>
            <a:br>
              <a:rPr lang="sr-Latn-RS" sz="9600" dirty="0">
                <a:latin typeface="Algerian" pitchFamily="82" charset="0"/>
              </a:rPr>
            </a:br>
            <a:r>
              <a:rPr lang="sr-Latn-RS" sz="9600" dirty="0">
                <a:latin typeface="Algerian" pitchFamily="82" charset="0"/>
              </a:rPr>
              <a:t>US </a:t>
            </a:r>
            <a:endParaRPr lang="en-US" sz="9600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714544" y="3857628"/>
            <a:ext cx="7746232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C:\Users\pc28\Desktop\pinterest_jpg1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435771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s://lh3.googleusercontent.com/ru5P6ASmkc8keoZMOipQVGqP4en86ka0Jk-7rato77b6-MiBMg_pte7h7jDOlD-ee0t7LRBdLoCS7KZkOsRw5vXKJhlSIn-sI--gIdepOEaRjtlG3o7qCbFA3R6ANzsRRE5_qGc">
            <a:extLst>
              <a:ext uri="{FF2B5EF4-FFF2-40B4-BE49-F238E27FC236}">
                <a16:creationId xmlns:a16="http://schemas.microsoft.com/office/drawing/2014/main" id="{36380623-B5A1-83CE-5E7D-541748C0A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104" y="500042"/>
            <a:ext cx="2914650" cy="904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04052"/>
          </a:xfrm>
        </p:spPr>
        <p:txBody>
          <a:bodyPr/>
          <a:lstStyle/>
          <a:p>
            <a:r>
              <a:rPr lang="sr-Latn-RS" dirty="0"/>
              <a:t>The building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26072"/>
          </a:xfrm>
        </p:spPr>
        <p:txBody>
          <a:bodyPr/>
          <a:lstStyle/>
          <a:p>
            <a:r>
              <a:rPr lang="sr-Latn-RS" dirty="0"/>
              <a:t>2 floors, 17 classrooms, 9 specialized classrooms  for sciences, art and computer rooms </a:t>
            </a:r>
          </a:p>
          <a:p>
            <a:endParaRPr lang="en-US" dirty="0"/>
          </a:p>
        </p:txBody>
      </p:sp>
      <p:pic>
        <p:nvPicPr>
          <p:cNvPr id="4" name="Picture 3" descr="Svečano obeležen Dan gimnazije &quot;Svetozar Marković&quot; | (Vesti - 03. 10. 2018)  Subotica.co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3248"/>
            <a:ext cx="450059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Otvoreni dan subotičke gimnazije Svetozar Marković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8985" y="3143248"/>
            <a:ext cx="4685015" cy="258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04052"/>
          </a:xfrm>
        </p:spPr>
        <p:txBody>
          <a:bodyPr/>
          <a:lstStyle/>
          <a:p>
            <a:r>
              <a:rPr lang="sr-Latn-RS" dirty="0"/>
              <a:t>About the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4038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r-Latn-RS" dirty="0"/>
              <a:t>Traditional branches: </a:t>
            </a:r>
          </a:p>
          <a:p>
            <a:r>
              <a:rPr lang="en-US" dirty="0"/>
              <a:t>H</a:t>
            </a:r>
            <a:r>
              <a:rPr lang="sr-Latn-RS" dirty="0"/>
              <a:t>umanities and languages</a:t>
            </a:r>
          </a:p>
          <a:p>
            <a:r>
              <a:rPr lang="sr-Latn-RS" dirty="0"/>
              <a:t>Natural sciences</a:t>
            </a:r>
          </a:p>
          <a:p>
            <a:r>
              <a:rPr lang="sr-Latn-RS" dirty="0"/>
              <a:t>General </a:t>
            </a:r>
          </a:p>
          <a:p>
            <a:pPr>
              <a:buNone/>
            </a:pPr>
            <a:endParaRPr lang="sr-Latn-RS" dirty="0"/>
          </a:p>
          <a:p>
            <a:pPr>
              <a:buNone/>
            </a:pPr>
            <a:r>
              <a:rPr lang="sr-Latn-RS" dirty="0"/>
              <a:t>New branches:</a:t>
            </a:r>
          </a:p>
          <a:p>
            <a:r>
              <a:rPr lang="en-US" dirty="0"/>
              <a:t>C</a:t>
            </a:r>
            <a:r>
              <a:rPr lang="sr-Latn-RS" dirty="0"/>
              <a:t>omputer science</a:t>
            </a:r>
          </a:p>
          <a:p>
            <a:r>
              <a:rPr lang="sr-Latn-RS" dirty="0"/>
              <a:t>Sports </a:t>
            </a:r>
          </a:p>
          <a:p>
            <a:pPr>
              <a:buNone/>
            </a:pPr>
            <a:endParaRPr lang="sr-Latn-RS" dirty="0"/>
          </a:p>
          <a:p>
            <a:pPr>
              <a:buNone/>
            </a:pPr>
            <a:r>
              <a:rPr lang="sr-Latn-RS" dirty="0"/>
              <a:t>Three teaching languages: Serbian, Hungarian and Croatian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txBody>
          <a:bodyPr/>
          <a:lstStyle/>
          <a:p>
            <a:r>
              <a:rPr lang="sr-Latn-RS" dirty="0"/>
              <a:t>About the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954634"/>
          </a:xfrm>
        </p:spPr>
        <p:txBody>
          <a:bodyPr/>
          <a:lstStyle/>
          <a:p>
            <a:r>
              <a:rPr lang="sr-Latn-RS" dirty="0"/>
              <a:t>40</a:t>
            </a:r>
            <a:r>
              <a:rPr lang="en-US" dirty="0"/>
              <a:t> classes, 865 students and 92 teachers</a:t>
            </a:r>
            <a:endParaRPr lang="sr-Latn-RS" dirty="0"/>
          </a:p>
          <a:p>
            <a:r>
              <a:rPr lang="en-US" dirty="0"/>
              <a:t>Competitions</a:t>
            </a:r>
            <a:r>
              <a:rPr lang="sr-Latn-RS" dirty="0"/>
              <a:t>, projects </a:t>
            </a:r>
            <a:endParaRPr lang="en-US" dirty="0"/>
          </a:p>
          <a:p>
            <a:r>
              <a:rPr lang="en-US" dirty="0"/>
              <a:t>M</a:t>
            </a:r>
            <a:r>
              <a:rPr lang="sr-Latn-RS" dirty="0"/>
              <a:t>any programmes during the schoolyear: concerts, Day of Healthy Food, </a:t>
            </a:r>
            <a:r>
              <a:rPr lang="en-US" dirty="0"/>
              <a:t>School’s Day, prom, the Patron Saint of </a:t>
            </a:r>
            <a:r>
              <a:rPr lang="sr-Latn-RS" dirty="0"/>
              <a:t>Schools</a:t>
            </a:r>
            <a:r>
              <a:rPr lang="en-US" dirty="0"/>
              <a:t> in Serbia</a:t>
            </a:r>
          </a:p>
          <a:p>
            <a:r>
              <a:rPr lang="en-US" dirty="0"/>
              <a:t>Notable alumni</a:t>
            </a:r>
            <a:r>
              <a:rPr lang="sr-Latn-RS" dirty="0"/>
              <a:t>: writers, athletes, actors, scientists, etc.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My Pictures\Silvija IV2022\Camera\20220428_1503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428736"/>
            <a:ext cx="471490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B8DE3E-DBF3-4AAF-BAD8-6D29141AD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97180"/>
            <a:ext cx="4267200" cy="626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60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latin typeface="Algerian" pitchFamily="82" charset="0"/>
              </a:rPr>
              <a:t>SUBOTICA – OUR HOMETOWN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14282" y="1722437"/>
            <a:ext cx="4281518" cy="5135563"/>
          </a:xfrm>
        </p:spPr>
        <p:txBody>
          <a:bodyPr>
            <a:normAutofit/>
          </a:bodyPr>
          <a:lstStyle/>
          <a:p>
            <a:r>
              <a:rPr lang="sr-Latn-RS" dirty="0">
                <a:latin typeface="Baskerville Old Face" pitchFamily="18" charset="0"/>
              </a:rPr>
              <a:t>Small town </a:t>
            </a:r>
            <a:r>
              <a:rPr lang="en-US" dirty="0" err="1">
                <a:latin typeface="Baskerville Old Face" pitchFamily="18" charset="0"/>
              </a:rPr>
              <a:t>i</a:t>
            </a:r>
            <a:r>
              <a:rPr lang="sr-Latn-RS" dirty="0">
                <a:latin typeface="Baskerville Old Face" pitchFamily="18" charset="0"/>
              </a:rPr>
              <a:t>n </a:t>
            </a:r>
            <a:r>
              <a:rPr lang="en-US" dirty="0">
                <a:latin typeface="Baskerville Old Face" pitchFamily="18" charset="0"/>
              </a:rPr>
              <a:t>the </a:t>
            </a:r>
            <a:r>
              <a:rPr lang="sr-Latn-RS" dirty="0">
                <a:latin typeface="Baskerville Old Face" pitchFamily="18" charset="0"/>
              </a:rPr>
              <a:t>north of Serbia, near the Hungarian border. </a:t>
            </a:r>
          </a:p>
          <a:p>
            <a:r>
              <a:rPr lang="en-US" dirty="0">
                <a:latin typeface="Baskerville Old Face" pitchFamily="18" charset="0"/>
              </a:rPr>
              <a:t>Today more than 20 ethnic minorities live here. It is home to 150,000 citizens, whose uniqueness turned Subotica into a true museum of different cultures and religions</a:t>
            </a:r>
            <a:r>
              <a:rPr lang="sr-Latn-RS" dirty="0">
                <a:latin typeface="Baskerville Old Face" pitchFamily="18" charset="0"/>
              </a:rPr>
              <a:t>.   </a:t>
            </a:r>
            <a:endParaRPr lang="en-US" dirty="0">
              <a:latin typeface="Baskerville Old Face" pitchFamily="18" charset="0"/>
            </a:endParaRPr>
          </a:p>
        </p:txBody>
      </p:sp>
      <p:pic>
        <p:nvPicPr>
          <p:cNvPr id="1026" name="Picture 2" descr="C:\Users\Elvira\Desktop\Grb_subotic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648200" y="1966119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96925"/>
          </a:xfrm>
        </p:spPr>
        <p:txBody>
          <a:bodyPr/>
          <a:lstStyle/>
          <a:p>
            <a:r>
              <a:rPr lang="en-US" dirty="0">
                <a:latin typeface="Algerian" pitchFamily="82" charset="0"/>
              </a:rPr>
              <a:t>ARCHITECTURE OF SUBOTICA</a:t>
            </a:r>
          </a:p>
        </p:txBody>
      </p:sp>
      <p:pic>
        <p:nvPicPr>
          <p:cNvPr id="2050" name="Picture 2" descr="C:\Users\Elvira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989" y="1142984"/>
            <a:ext cx="4475630" cy="3071834"/>
          </a:xfrm>
          <a:prstGeom prst="rect">
            <a:avLst/>
          </a:prstGeom>
          <a:noFill/>
        </p:spPr>
      </p:pic>
      <p:pic>
        <p:nvPicPr>
          <p:cNvPr id="2051" name="Picture 3" descr="C:\Users\Elvira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554224"/>
            <a:ext cx="4214842" cy="31570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5720" y="1214422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TOWN  HALL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86314" y="3571876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SYNAGOGUE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Elvira\Desktop\Rajhl-palata-16-1024x6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5"/>
            <a:ext cx="5000660" cy="33354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3108" y="428604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RAICHLE PALACE</a:t>
            </a:r>
          </a:p>
        </p:txBody>
      </p:sp>
      <p:pic>
        <p:nvPicPr>
          <p:cNvPr id="3074" name="Picture 2" descr="C:\Users\Elvira\Desktop\Vodotoranj-Palić-SrbijaTOP10-MapaDobrogProvoda-Sinergija_Srbije.jpg.opdownlo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262826"/>
            <a:ext cx="3143272" cy="45308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43570" y="2428868"/>
            <a:ext cx="1857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WATER TOWER IN PALI</a:t>
            </a:r>
            <a:r>
              <a:rPr lang="sr-Latn-R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Ć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285728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dirty="0">
                <a:latin typeface="Baskerville Old Face" pitchFamily="18" charset="0"/>
              </a:rPr>
              <a:t>Subotica is a host to many</a:t>
            </a:r>
            <a:r>
              <a:rPr lang="en-US" sz="3200" dirty="0">
                <a:latin typeface="Baskerville Old Face" pitchFamily="18" charset="0"/>
              </a:rPr>
              <a:t> cultural activities …</a:t>
            </a:r>
          </a:p>
        </p:txBody>
      </p:sp>
      <p:pic>
        <p:nvPicPr>
          <p:cNvPr id="4098" name="Picture 2" descr="C:\Users\Elvira\Desktop\38722-fef-2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4179123" cy="2786082"/>
          </a:xfrm>
          <a:prstGeom prst="rect">
            <a:avLst/>
          </a:prstGeom>
          <a:noFill/>
        </p:spPr>
      </p:pic>
      <p:pic>
        <p:nvPicPr>
          <p:cNvPr id="4099" name="Picture 3" descr="C:\Users\Elvira\Desktop\image_20596446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8557" y="857232"/>
            <a:ext cx="4435443" cy="2786082"/>
          </a:xfrm>
          <a:prstGeom prst="rect">
            <a:avLst/>
          </a:prstGeom>
          <a:noFill/>
        </p:spPr>
      </p:pic>
      <p:pic>
        <p:nvPicPr>
          <p:cNvPr id="4100" name="Picture 4" descr="C:\Users\Elvira\Desktop\download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3714752"/>
            <a:ext cx="2928958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lvira\Desktop\m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89"/>
            <a:ext cx="4429156" cy="2491401"/>
          </a:xfrm>
          <a:prstGeom prst="rect">
            <a:avLst/>
          </a:prstGeom>
          <a:noFill/>
        </p:spPr>
      </p:pic>
      <p:pic>
        <p:nvPicPr>
          <p:cNvPr id="5123" name="Picture 3" descr="C:\Users\Elvira\Desktop\Interetno2013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496"/>
            <a:ext cx="4643470" cy="3598690"/>
          </a:xfrm>
          <a:prstGeom prst="rect">
            <a:avLst/>
          </a:prstGeom>
          <a:noFill/>
        </p:spPr>
      </p:pic>
      <p:pic>
        <p:nvPicPr>
          <p:cNvPr id="5125" name="Picture 5" descr="C:\Users\Elvira\Desktop\SUBOTICAcom_24Avg2008_Korzo_4452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428604"/>
            <a:ext cx="3733800" cy="569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8929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askerville Old Face" pitchFamily="18" charset="0"/>
              </a:rPr>
              <a:t>The soul of Subotica are its people - with their diversity, different customs, </a:t>
            </a:r>
            <a:r>
              <a:rPr lang="sr-Latn-RS" sz="2800" dirty="0">
                <a:latin typeface="Baskerville Old Face" pitchFamily="18" charset="0"/>
              </a:rPr>
              <a:t>religions, </a:t>
            </a:r>
            <a:r>
              <a:rPr lang="en-US" sz="2800" dirty="0">
                <a:latin typeface="Baskerville Old Face" pitchFamily="18" charset="0"/>
              </a:rPr>
              <a:t>languages, food, but the love for their hometown is what unites them.</a:t>
            </a:r>
          </a:p>
        </p:txBody>
      </p:sp>
      <p:pic>
        <p:nvPicPr>
          <p:cNvPr id="6146" name="Picture 2" descr="C:\Users\Elvira\Desktop\112558_jelena-lemajic-25062021-foto-devojke-pletu-vencice-od-cveca-2_fmo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3616133" cy="2043115"/>
          </a:xfrm>
          <a:prstGeom prst="rect">
            <a:avLst/>
          </a:prstGeom>
          <a:noFill/>
        </p:spPr>
      </p:pic>
      <p:pic>
        <p:nvPicPr>
          <p:cNvPr id="6147" name="Picture 3" descr="C:\Users\Elvira\Desktop\bunjevci-jpg_660x3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571612"/>
            <a:ext cx="4405314" cy="2202657"/>
          </a:xfrm>
          <a:prstGeom prst="rect">
            <a:avLst/>
          </a:prstGeom>
          <a:noFill/>
        </p:spPr>
      </p:pic>
      <p:pic>
        <p:nvPicPr>
          <p:cNvPr id="6148" name="Picture 4" descr="C:\Users\Elvira\Desktop\9a - al se nekad dobro jel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000504"/>
            <a:ext cx="4000488" cy="2650323"/>
          </a:xfrm>
          <a:prstGeom prst="rect">
            <a:avLst/>
          </a:prstGeom>
          <a:noFill/>
        </p:spPr>
      </p:pic>
      <p:pic>
        <p:nvPicPr>
          <p:cNvPr id="6149" name="Picture 5" descr="C:\Users\Elvira\Desktop\Screenshot 2020-10-22 at 14.52.39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4024346"/>
            <a:ext cx="3929090" cy="26177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dirty="0">
                <a:latin typeface="Algerian" pitchFamily="82" charset="0"/>
              </a:rPr>
              <a:t>Gimnazija „Svetozar Marković”</a:t>
            </a:r>
            <a:endParaRPr lang="en-US" sz="40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Founded in 1795, built in 1895 </a:t>
            </a:r>
          </a:p>
          <a:p>
            <a:endParaRPr lang="en-US" dirty="0"/>
          </a:p>
        </p:txBody>
      </p:sp>
      <p:pic>
        <p:nvPicPr>
          <p:cNvPr id="4" name="Picture 3" descr="Gimnazija „Svetozar Marković“ - Subotica, Autonomna Pokrajina Vojvodin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71744"/>
            <a:ext cx="389572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Гимназија &quot;Светозар Марковић&quot; - Суботиц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571744"/>
            <a:ext cx="447675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1015</TotalTime>
  <Words>219</Words>
  <Application>Microsoft Office PowerPoint</Application>
  <PresentationFormat>On-screen Show (4:3)</PresentationFormat>
  <Paragraphs>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Algerian</vt:lpstr>
      <vt:lpstr>Baskerville Old Face</vt:lpstr>
      <vt:lpstr>Century Gothic</vt:lpstr>
      <vt:lpstr>Verdana</vt:lpstr>
      <vt:lpstr>Wingdings 2</vt:lpstr>
      <vt:lpstr>Verve</vt:lpstr>
      <vt:lpstr>THIS  IS  US </vt:lpstr>
      <vt:lpstr>PowerPoint Presentation</vt:lpstr>
      <vt:lpstr>SUBOTICA – OUR HOMETOWN</vt:lpstr>
      <vt:lpstr>ARCHITECTURE OF SUBOTICA</vt:lpstr>
      <vt:lpstr>PowerPoint Presentation</vt:lpstr>
      <vt:lpstr>PowerPoint Presentation</vt:lpstr>
      <vt:lpstr>PowerPoint Presentation</vt:lpstr>
      <vt:lpstr>PowerPoint Presentation</vt:lpstr>
      <vt:lpstr>Gimnazija „Svetozar Marković”</vt:lpstr>
      <vt:lpstr>The building</vt:lpstr>
      <vt:lpstr>About the school</vt:lpstr>
      <vt:lpstr>About the school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Elvira</dc:creator>
  <cp:lastModifiedBy>PC</cp:lastModifiedBy>
  <cp:revision>23</cp:revision>
  <dcterms:created xsi:type="dcterms:W3CDTF">2022-04-27T10:47:49Z</dcterms:created>
  <dcterms:modified xsi:type="dcterms:W3CDTF">2022-05-02T20:19:28Z</dcterms:modified>
</cp:coreProperties>
</file>